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4"/>
  </p:notesMasterIdLst>
  <p:handoutMasterIdLst>
    <p:handoutMasterId r:id="rId25"/>
  </p:handoutMasterIdLst>
  <p:sldIdLst>
    <p:sldId id="446" r:id="rId5"/>
    <p:sldId id="44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Qambari" initials="AQ" lastIdx="1" clrIdx="0">
    <p:extLst>
      <p:ext uri="{19B8F6BF-5375-455C-9EA6-DF929625EA0E}">
        <p15:presenceInfo xmlns:p15="http://schemas.microsoft.com/office/powerpoint/2012/main" userId="16c2b93816039f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7AB"/>
    <a:srgbClr val="E1E2EF"/>
    <a:srgbClr val="CECFE4"/>
    <a:srgbClr val="29282D"/>
    <a:srgbClr val="8C5896"/>
    <a:srgbClr val="7C6560"/>
    <a:srgbClr val="E288B6"/>
    <a:srgbClr val="D75078"/>
    <a:srgbClr val="B38F6A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95" y="4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0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4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7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30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10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90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1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1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05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3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15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6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3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60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8827478" cy="1371600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report</a:t>
            </a:r>
            <a:br>
              <a:rPr lang="en-US" b="1" dirty="0"/>
            </a:br>
            <a:r>
              <a:rPr lang="en-US" sz="4000" b="1" dirty="0"/>
              <a:t>speech emotion recognition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E4B3D-17E9-82F2-AFCB-3463C4E5EE88}"/>
              </a:ext>
            </a:extLst>
          </p:cNvPr>
          <p:cNvSpPr txBox="1"/>
          <p:nvPr/>
        </p:nvSpPr>
        <p:spPr>
          <a:xfrm>
            <a:off x="4078014" y="6519445"/>
            <a:ext cx="6043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ISFAHAN UNIVERSITY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0AE09-38FA-C60C-ECF9-ECA6FD8B6E3F}"/>
              </a:ext>
            </a:extLst>
          </p:cNvPr>
          <p:cNvSpPr txBox="1"/>
          <p:nvPr/>
        </p:nvSpPr>
        <p:spPr>
          <a:xfrm>
            <a:off x="5318234" y="6224060"/>
            <a:ext cx="258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ALI QAMBARI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EmoDB</a:t>
            </a:r>
            <a:r>
              <a:rPr lang="en-US" sz="4000" dirty="0"/>
              <a:t> / MLP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264692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179028" y="827871"/>
            <a:ext cx="3505200" cy="28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478229-233A-3922-851C-452F8C82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247292" y="3053942"/>
            <a:ext cx="4320408" cy="34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5FB97-3892-237A-209A-DE47F3FDA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96686" y="995260"/>
            <a:ext cx="3871295" cy="2178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ADD74-AC46-B19C-F3B5-4B4F478A75F7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9 - 17</a:t>
            </a:r>
          </a:p>
        </p:txBody>
      </p:sp>
    </p:spTree>
    <p:extLst>
      <p:ext uri="{BB962C8B-B14F-4D97-AF65-F5344CB8AC3E}">
        <p14:creationId xmlns:p14="http://schemas.microsoft.com/office/powerpoint/2010/main" val="187592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shEMO</a:t>
            </a:r>
            <a:r>
              <a:rPr lang="en-US" sz="4000" dirty="0"/>
              <a:t> / MLP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264692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567700" y="979171"/>
            <a:ext cx="3110658" cy="26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5FB97-3892-237A-209A-DE47F3FDA3C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6686" y="987972"/>
            <a:ext cx="3871295" cy="21010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CA655A-DFD4-F7A4-F62F-8C984C39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3290975" y="3246033"/>
            <a:ext cx="4219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19862-0AE0-FC5C-589A-FA04BA061BE5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10 - 17</a:t>
            </a:r>
          </a:p>
        </p:txBody>
      </p:sp>
    </p:spTree>
    <p:extLst>
      <p:ext uri="{BB962C8B-B14F-4D97-AF65-F5344CB8AC3E}">
        <p14:creationId xmlns:p14="http://schemas.microsoft.com/office/powerpoint/2010/main" val="251280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RAVDESS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411821" y="866824"/>
            <a:ext cx="3310412" cy="27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5FB97-3892-237A-209A-DE47F3FDA3C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77576" y="987972"/>
            <a:ext cx="3709515" cy="21010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CA655A-DFD4-F7A4-F62F-8C984C39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3163614" y="3089065"/>
            <a:ext cx="4441549" cy="35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FA0EC-91E1-CA26-79C4-13A129E11C2B}"/>
              </a:ext>
            </a:extLst>
          </p:cNvPr>
          <p:cNvSpPr txBox="1"/>
          <p:nvPr/>
        </p:nvSpPr>
        <p:spPr>
          <a:xfrm>
            <a:off x="136634" y="6388612"/>
            <a:ext cx="3166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+ CONCAT(CALM, NEUTRAL)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EFAD0-6FDC-36C0-12EE-1C8553615B08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11 - 17</a:t>
            </a:r>
          </a:p>
        </p:txBody>
      </p:sp>
    </p:spTree>
    <p:extLst>
      <p:ext uri="{BB962C8B-B14F-4D97-AF65-F5344CB8AC3E}">
        <p14:creationId xmlns:p14="http://schemas.microsoft.com/office/powerpoint/2010/main" val="61234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SAVEE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CA655A-DFD4-F7A4-F62F-8C984C39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6169572" y="2009370"/>
            <a:ext cx="4441549" cy="35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FD308-C697-F9AA-DA0C-F8BFC3278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1" y="2333297"/>
            <a:ext cx="5057775" cy="2570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CA27A-C799-A6F5-CE55-7B992192711C}"/>
              </a:ext>
            </a:extLst>
          </p:cNvPr>
          <p:cNvSpPr txBox="1"/>
          <p:nvPr/>
        </p:nvSpPr>
        <p:spPr>
          <a:xfrm>
            <a:off x="136634" y="6358759"/>
            <a:ext cx="394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CM BASED ON ACC.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2BFF3-A22D-1B44-8F19-12A11C68EA16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12 - 17</a:t>
            </a:r>
          </a:p>
        </p:txBody>
      </p:sp>
    </p:spTree>
    <p:extLst>
      <p:ext uri="{BB962C8B-B14F-4D97-AF65-F5344CB8AC3E}">
        <p14:creationId xmlns:p14="http://schemas.microsoft.com/office/powerpoint/2010/main" val="292960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TESS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8E75262-459A-E2C8-1C20-AF5290A4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53" y="898752"/>
            <a:ext cx="3733492" cy="300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39379DD-0830-8BC1-155E-6361E528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62" y="3900327"/>
            <a:ext cx="3084483" cy="28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3A7F4-465F-C764-2825-5A07143E54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515" y="3068714"/>
            <a:ext cx="3999886" cy="3522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D8B88-AE4F-156C-BD37-8169DE2081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515" y="1023270"/>
            <a:ext cx="3999886" cy="1887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671511-9B8A-FDDC-78BB-547BE2308EC5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13 - 17</a:t>
            </a:r>
          </a:p>
        </p:txBody>
      </p:sp>
    </p:spTree>
    <p:extLst>
      <p:ext uri="{BB962C8B-B14F-4D97-AF65-F5344CB8AC3E}">
        <p14:creationId xmlns:p14="http://schemas.microsoft.com/office/powerpoint/2010/main" val="425648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EmoDB</a:t>
            </a:r>
            <a:r>
              <a:rPr lang="en-US" sz="4000" dirty="0"/>
              <a:t>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411821" y="874440"/>
            <a:ext cx="3310412" cy="26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57F2B6-39B2-05B3-87A0-86689C48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87" y="2984938"/>
            <a:ext cx="4036465" cy="35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49846-E15D-F2E2-6E46-D012FC70BC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56" y="941975"/>
            <a:ext cx="3799855" cy="2148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F8E28B-3638-4CA6-6EC1-F6978C15B416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14 - 17</a:t>
            </a:r>
          </a:p>
        </p:txBody>
      </p:sp>
    </p:spTree>
    <p:extLst>
      <p:ext uri="{BB962C8B-B14F-4D97-AF65-F5344CB8AC3E}">
        <p14:creationId xmlns:p14="http://schemas.microsoft.com/office/powerpoint/2010/main" val="9122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shEMO</a:t>
            </a:r>
            <a:r>
              <a:rPr lang="en-US" sz="4000" dirty="0"/>
              <a:t>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E662F-93DA-7B58-EFFC-EE63D4D77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2768" y="952500"/>
            <a:ext cx="3013842" cy="150692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CD2927C-90B3-2E40-F64B-B0739D38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" y="952500"/>
            <a:ext cx="2952422" cy="19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6DC3203-F633-006E-C6B7-404700A78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" y="4284935"/>
            <a:ext cx="2952422" cy="21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D1B85-D33D-5958-7ED7-153D4BAC2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768" y="4797371"/>
            <a:ext cx="3013842" cy="1410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974A3-C7CD-0F8E-CAC4-1A71EE58C4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2768" y="2562904"/>
            <a:ext cx="1065445" cy="2119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2D01D1-8160-BEAB-2908-05A9F05A30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160" y="4360091"/>
            <a:ext cx="4005116" cy="204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9B8B74-306C-411C-6B41-6F51AB1E4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2915" y="952500"/>
            <a:ext cx="3115631" cy="1942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A2DBA-E14D-6651-86A2-8E0B15CFF3E6}"/>
              </a:ext>
            </a:extLst>
          </p:cNvPr>
          <p:cNvSpPr txBox="1"/>
          <p:nvPr/>
        </p:nvSpPr>
        <p:spPr>
          <a:xfrm>
            <a:off x="296686" y="3153103"/>
            <a:ext cx="711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ARTICLE: </a:t>
            </a:r>
            <a:r>
              <a:rPr lang="en-US" b="0" i="0" dirty="0">
                <a:effectLst/>
                <a:latin typeface="Inter"/>
              </a:rPr>
              <a:t>According to the experiments, support vector machine achieves the best results for both gender-independent (58.2%) and gender-dependent models (female = 59.4%, male = 57.6%).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F6607-C066-C6F2-90E7-E679A7500F5E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15 - 17</a:t>
            </a:r>
          </a:p>
        </p:txBody>
      </p:sp>
    </p:spTree>
    <p:extLst>
      <p:ext uri="{BB962C8B-B14F-4D97-AF65-F5344CB8AC3E}">
        <p14:creationId xmlns:p14="http://schemas.microsoft.com/office/powerpoint/2010/main" val="59825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MERGING DATASETS + DATA AUG. / CNN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56593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4072434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59D130E-9B1C-70DB-9563-AAE9FF7C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5" y="898686"/>
            <a:ext cx="5476218" cy="18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BDD68-8026-4BA9-2C2C-59A7B8C8D6F3}"/>
              </a:ext>
            </a:extLst>
          </p:cNvPr>
          <p:cNvSpPr txBox="1"/>
          <p:nvPr/>
        </p:nvSpPr>
        <p:spPr>
          <a:xfrm>
            <a:off x="177360" y="6435677"/>
            <a:ext cx="108992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ONLY MFCC FEATURE / ADDING NOISE, CHANGING PITCH, STRETCH, SPEED UP, SPEED DOWN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98A45C5-61A0-AC7B-5A67-203FD6BB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5" y="2737815"/>
            <a:ext cx="8654599" cy="35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56D4E-1308-4648-9996-57EC5CE7C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20" y="5506585"/>
            <a:ext cx="2337895" cy="444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9FA085-BA4B-705F-232C-C5A49EADA5FC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16 - 17</a:t>
            </a:r>
          </a:p>
        </p:txBody>
      </p:sp>
    </p:spTree>
    <p:extLst>
      <p:ext uri="{BB962C8B-B14F-4D97-AF65-F5344CB8AC3E}">
        <p14:creationId xmlns:p14="http://schemas.microsoft.com/office/powerpoint/2010/main" val="100994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What’s next…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56593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539337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9B3AA-6558-D73E-4291-820BC64DB0C5}"/>
              </a:ext>
            </a:extLst>
          </p:cNvPr>
          <p:cNvSpPr txBox="1"/>
          <p:nvPr/>
        </p:nvSpPr>
        <p:spPr>
          <a:xfrm>
            <a:off x="296686" y="586837"/>
            <a:ext cx="868319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600" b="1" dirty="0"/>
              <a:t>+</a:t>
            </a:r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COMBINING</a:t>
            </a:r>
            <a:r>
              <a:rPr lang="en-US" dirty="0"/>
              <a:t> MORE DATASETS</a:t>
            </a:r>
          </a:p>
          <a:p>
            <a:endParaRPr lang="en-US" dirty="0"/>
          </a:p>
          <a:p>
            <a:r>
              <a:rPr lang="en-US" sz="3600" b="1" dirty="0"/>
              <a:t>+ </a:t>
            </a:r>
            <a:r>
              <a:rPr lang="en-US" dirty="0"/>
              <a:t>DIVING INTO </a:t>
            </a:r>
            <a:r>
              <a:rPr lang="en-US" b="1" dirty="0">
                <a:solidFill>
                  <a:srgbClr val="002060"/>
                </a:solidFill>
              </a:rPr>
              <a:t>DATA ANALYSIS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FEATURE EXTRACTION </a:t>
            </a:r>
            <a:r>
              <a:rPr lang="en-US" dirty="0"/>
              <a:t>PROCEDURES</a:t>
            </a:r>
          </a:p>
          <a:p>
            <a:endParaRPr lang="en-US" dirty="0"/>
          </a:p>
          <a:p>
            <a:r>
              <a:rPr lang="en-US" sz="3600" b="1" dirty="0"/>
              <a:t>+</a:t>
            </a:r>
            <a:r>
              <a:rPr lang="en-US" dirty="0"/>
              <a:t> USING MORE </a:t>
            </a:r>
            <a:r>
              <a:rPr lang="en-US" b="1" dirty="0">
                <a:solidFill>
                  <a:srgbClr val="002060"/>
                </a:solidFill>
              </a:rPr>
              <a:t>COMPLEX</a:t>
            </a:r>
            <a:r>
              <a:rPr lang="en-US" dirty="0"/>
              <a:t> ACHITECTURES FOR CNN AND MLP MODELS</a:t>
            </a:r>
          </a:p>
          <a:p>
            <a:endParaRPr lang="en-US" dirty="0"/>
          </a:p>
          <a:p>
            <a:r>
              <a:rPr lang="en-US" sz="3600" b="1" dirty="0"/>
              <a:t>+</a:t>
            </a:r>
            <a:r>
              <a:rPr lang="en-US" dirty="0"/>
              <a:t> WORKING WITH </a:t>
            </a:r>
            <a:r>
              <a:rPr lang="en-US" b="1" dirty="0">
                <a:solidFill>
                  <a:srgbClr val="002060"/>
                </a:solidFill>
              </a:rPr>
              <a:t>NLP </a:t>
            </a:r>
            <a:r>
              <a:rPr lang="en-US" dirty="0"/>
              <a:t>BASED MODELS</a:t>
            </a:r>
          </a:p>
          <a:p>
            <a:endParaRPr lang="en-US" dirty="0"/>
          </a:p>
          <a:p>
            <a:r>
              <a:rPr lang="en-US" sz="3600" b="1" dirty="0"/>
              <a:t>+</a:t>
            </a:r>
            <a:r>
              <a:rPr lang="en-US" dirty="0"/>
              <a:t> USING STATE-OF-THE-ART</a:t>
            </a:r>
            <a:r>
              <a:rPr lang="en-US" b="1" dirty="0">
                <a:solidFill>
                  <a:srgbClr val="002060"/>
                </a:solidFill>
              </a:rPr>
              <a:t> TRANSFORMER-CNN </a:t>
            </a:r>
            <a:r>
              <a:rPr lang="en-US" dirty="0"/>
              <a:t>MODELS</a:t>
            </a:r>
          </a:p>
          <a:p>
            <a:endParaRPr lang="en-US" dirty="0"/>
          </a:p>
          <a:p>
            <a:r>
              <a:rPr lang="en-US" sz="3600" b="1" dirty="0"/>
              <a:t>+</a:t>
            </a:r>
            <a:r>
              <a:rPr lang="en-US" dirty="0"/>
              <a:t> WRITING THE FIRST CHAP. OF THESIS ( Intro. </a:t>
            </a:r>
            <a:r>
              <a:rPr lang="en-US"/>
              <a:t>and motivation)</a:t>
            </a:r>
            <a:endParaRPr lang="en-US" dirty="0"/>
          </a:p>
          <a:p>
            <a:endParaRPr lang="en-US" dirty="0"/>
          </a:p>
          <a:p>
            <a:r>
              <a:rPr lang="en-US" sz="4000" b="1" dirty="0"/>
              <a:t>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5B610-035E-C436-AD47-1A6E76217BED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17 - 17</a:t>
            </a:r>
          </a:p>
        </p:txBody>
      </p:sp>
    </p:spTree>
    <p:extLst>
      <p:ext uri="{BB962C8B-B14F-4D97-AF65-F5344CB8AC3E}">
        <p14:creationId xmlns:p14="http://schemas.microsoft.com/office/powerpoint/2010/main" val="17048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RAVDESS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9F7DC-753F-D168-1468-F082BEE23A5D}"/>
              </a:ext>
            </a:extLst>
          </p:cNvPr>
          <p:cNvSpPr txBox="1"/>
          <p:nvPr/>
        </p:nvSpPr>
        <p:spPr>
          <a:xfrm>
            <a:off x="136634" y="906585"/>
            <a:ext cx="10562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RAVDESS contains 1440 files</a:t>
            </a:r>
            <a:r>
              <a:rPr lang="en-US" dirty="0"/>
              <a:t>: 60 trials per actor x 24 actors = 1440. The RAVDESS contains 24 professional actors (12 female, 12 male), vocalizing two lexically-matched statements in a neutral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North American accent. </a:t>
            </a:r>
            <a:r>
              <a:rPr lang="en-US" dirty="0"/>
              <a:t>Speech emotions includes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calm, happy, sad, angry, fearful, surprise, and disgust expressions.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Each expression is produced at two levels of emotional intensity (normal, strong), with an additional neutral expression.</a:t>
            </a:r>
          </a:p>
          <a:p>
            <a:pPr algn="justLow"/>
            <a:endParaRPr lang="en-US" sz="2400" dirty="0"/>
          </a:p>
          <a:p>
            <a:pPr algn="justLow"/>
            <a:endParaRPr lang="en-US" sz="2400" dirty="0"/>
          </a:p>
          <a:p>
            <a:pPr algn="justLow"/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3D9518-8CA7-62F5-2657-4E38E3AD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" y="4285521"/>
            <a:ext cx="3731173" cy="22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8DFF67-51DD-B6ED-B823-E8DF2EA67612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A6853E-7C95-4446-6A26-505F454A4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F29329-7C12-501A-AF2D-30B933B11CA7}"/>
              </a:ext>
            </a:extLst>
          </p:cNvPr>
          <p:cNvSpPr/>
          <p:nvPr/>
        </p:nvSpPr>
        <p:spPr>
          <a:xfrm>
            <a:off x="10962290" y="1281285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65EB54E-9ACE-33DE-AD0E-78B1466E5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2C47DD-B035-4B21-B8D3-0E2E4DFDF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F894FD2-4FEF-B2D7-CB56-4D18B9B8E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581CE-2492-5A99-FCFE-4778D913D191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1 - 17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5E217F-3309-8472-D002-D28095F03A9E}"/>
              </a:ext>
            </a:extLst>
          </p:cNvPr>
          <p:cNvSpPr/>
          <p:nvPr/>
        </p:nvSpPr>
        <p:spPr>
          <a:xfrm>
            <a:off x="6926784" y="4053126"/>
            <a:ext cx="3472405" cy="2310151"/>
          </a:xfrm>
          <a:prstGeom prst="roundRect">
            <a:avLst>
              <a:gd name="adj" fmla="val 4265"/>
            </a:avLst>
          </a:prstGeom>
          <a:solidFill>
            <a:srgbClr val="E1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4FFC9-F822-98A6-DD6C-C9044D52D9CE}"/>
              </a:ext>
            </a:extLst>
          </p:cNvPr>
          <p:cNvSpPr txBox="1"/>
          <p:nvPr/>
        </p:nvSpPr>
        <p:spPr>
          <a:xfrm>
            <a:off x="8041677" y="4153429"/>
            <a:ext cx="347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7AB"/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26C4E-F135-238B-3CBD-751AFC732F31}"/>
              </a:ext>
            </a:extLst>
          </p:cNvPr>
          <p:cNvSpPr txBox="1"/>
          <p:nvPr/>
        </p:nvSpPr>
        <p:spPr>
          <a:xfrm>
            <a:off x="7701688" y="4850173"/>
            <a:ext cx="29978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6667AB"/>
                </a:solidFill>
              </a:rPr>
              <a:t>ZERO CROSS RATING</a:t>
            </a:r>
          </a:p>
          <a:p>
            <a:r>
              <a:rPr lang="en-US" sz="1600" i="1" dirty="0">
                <a:solidFill>
                  <a:srgbClr val="6667AB"/>
                </a:solidFill>
              </a:rPr>
              <a:t>RMSE</a:t>
            </a:r>
          </a:p>
          <a:p>
            <a:r>
              <a:rPr lang="en-US" sz="1600" i="1" dirty="0">
                <a:solidFill>
                  <a:srgbClr val="6667AB"/>
                </a:solidFill>
              </a:rPr>
              <a:t>MFCC</a:t>
            </a:r>
          </a:p>
          <a:p>
            <a:r>
              <a:rPr lang="en-US" sz="1600" i="1" dirty="0">
                <a:solidFill>
                  <a:srgbClr val="6667AB"/>
                </a:solidFill>
              </a:rPr>
              <a:t>CHROMA </a:t>
            </a:r>
          </a:p>
          <a:p>
            <a:r>
              <a:rPr lang="en-US" sz="1600" i="1" dirty="0">
                <a:solidFill>
                  <a:srgbClr val="6667AB"/>
                </a:solidFill>
              </a:rPr>
              <a:t>MEL-SPECTROGRAM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SAVEE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9F7DC-753F-D168-1468-F082BEE23A5D}"/>
              </a:ext>
            </a:extLst>
          </p:cNvPr>
          <p:cNvSpPr txBox="1"/>
          <p:nvPr/>
        </p:nvSpPr>
        <p:spPr>
          <a:xfrm>
            <a:off x="136634" y="906585"/>
            <a:ext cx="1051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/>
              <a:t>SAVEE (Surrey Audio-Visual Expressed Emotion) is an emotion recognition dataset. It consists of recordings from 4 male actors in 7 different emotions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480 British English utterances in total.</a:t>
            </a:r>
          </a:p>
          <a:p>
            <a:pPr algn="justLow"/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categories: anger, disgust, fear, happiness, sadness and surprise.</a:t>
            </a:r>
            <a:r>
              <a:rPr lang="en-US" dirty="0">
                <a:highlight>
                  <a:srgbClr val="6667AB"/>
                </a:highlight>
              </a:rPr>
              <a:t> </a:t>
            </a:r>
            <a:r>
              <a:rPr lang="en-US" dirty="0"/>
              <a:t>A neutral category is also added to provide recordings of 7 emotion categories.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C269FD-012F-6F76-42A7-8CBDEFEA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" y="4200885"/>
            <a:ext cx="38004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9FCC7F-D747-70B0-723E-12DDC37578A7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A14DC50-345E-AABE-0FB2-2117747D0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242B4AB-06BF-9A83-3BBA-F0E6C259F7A9}"/>
              </a:ext>
            </a:extLst>
          </p:cNvPr>
          <p:cNvSpPr/>
          <p:nvPr/>
        </p:nvSpPr>
        <p:spPr>
          <a:xfrm>
            <a:off x="10962290" y="1281285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FB50F98-1109-AB84-AA2A-802566785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EB9C94-D1FD-D376-3FC2-B0AFAE25F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3CDA4F7-486F-59B7-8C28-2115ABC63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ECD59-29E2-6551-251E-94C5DC611FBC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2 - 17</a:t>
            </a:r>
          </a:p>
        </p:txBody>
      </p:sp>
    </p:spTree>
    <p:extLst>
      <p:ext uri="{BB962C8B-B14F-4D97-AF65-F5344CB8AC3E}">
        <p14:creationId xmlns:p14="http://schemas.microsoft.com/office/powerpoint/2010/main" val="69405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TESS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9F7DC-753F-D168-1468-F082BEE23A5D}"/>
              </a:ext>
            </a:extLst>
          </p:cNvPr>
          <p:cNvSpPr txBox="1"/>
          <p:nvPr/>
        </p:nvSpPr>
        <p:spPr>
          <a:xfrm>
            <a:off x="136634" y="906585"/>
            <a:ext cx="1054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/>
              <a:t>There are a set of 200 target words were spoken in the carrier phrase "Say the word _' by two actresses (aged 26 and 64 years) and recordings were made of the set portraying each of seven emotions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 (anger, disgust, fear, happiness, pleasant surprise, sadness, and neutral)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2800 data points (audio files) in total.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B38A14-AD45-35BA-A373-D06C2B74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4200885"/>
            <a:ext cx="4295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6971D-AC0F-0368-1749-B1614B8E5F6F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AE8A520-34F2-E8C6-6E0B-D44EA1DBD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B14C2E2-FCA4-B053-223E-896F118EBDA4}"/>
              </a:ext>
            </a:extLst>
          </p:cNvPr>
          <p:cNvSpPr/>
          <p:nvPr/>
        </p:nvSpPr>
        <p:spPr>
          <a:xfrm>
            <a:off x="10962290" y="1281285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13463AE-42C4-417F-B93C-6AEB16028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EEA7A61-059E-169A-1602-1F0469219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6D3B17-C961-7E25-3CA7-38171C990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3429C-A7AE-CC0C-7E0F-CC1E9F67D560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3 - 17</a:t>
            </a:r>
          </a:p>
        </p:txBody>
      </p:sp>
    </p:spTree>
    <p:extLst>
      <p:ext uri="{BB962C8B-B14F-4D97-AF65-F5344CB8AC3E}">
        <p14:creationId xmlns:p14="http://schemas.microsoft.com/office/powerpoint/2010/main" val="103018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EmoDB</a:t>
            </a:r>
            <a:r>
              <a:rPr lang="en-US" sz="4000" dirty="0"/>
              <a:t>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55093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9F7DC-753F-D168-1468-F082BEE23A5D}"/>
              </a:ext>
            </a:extLst>
          </p:cNvPr>
          <p:cNvSpPr txBox="1"/>
          <p:nvPr/>
        </p:nvSpPr>
        <p:spPr>
          <a:xfrm>
            <a:off x="136634" y="906585"/>
            <a:ext cx="1051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/>
              <a:t>The EMODB database is the freely available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German emotional database. </a:t>
            </a:r>
            <a:r>
              <a:rPr lang="en-US" dirty="0"/>
              <a:t>The database is created by the Institute of Communication Science, Technical University, Berlin, Germany. Ten professional speakers (five males and five females) participated in data recording. The database contains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a total of 535 utterances. </a:t>
            </a:r>
            <a:r>
              <a:rPr lang="en-US" dirty="0"/>
              <a:t>The EMODB database comprises of seven emotions: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1) anger; 2) boredom; 3) anxiety; 4) happiness; 5) sadness; 6) disgust; and 7) neutral. </a:t>
            </a:r>
          </a:p>
          <a:p>
            <a:pPr algn="justLow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35CB03-5472-AC27-2DBE-60E63967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0" y="3920091"/>
            <a:ext cx="35718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7CEB9D-5820-C026-7D57-1318DC8021BA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B89944F-5331-826C-42D4-E4B81964A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4C1A84A-96D0-56D3-36A9-9C5F2FBFF5D4}"/>
              </a:ext>
            </a:extLst>
          </p:cNvPr>
          <p:cNvSpPr/>
          <p:nvPr/>
        </p:nvSpPr>
        <p:spPr>
          <a:xfrm>
            <a:off x="10962290" y="1281285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8F2D38D-E12C-F3B8-A441-179FA4633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8FD856B-7097-FF4E-EC9B-B1A49D720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5871D8D-D9BC-18E4-0E7A-81455B629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A7705-D01F-75CB-1380-84EEDED56CA8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4 - 17</a:t>
            </a:r>
          </a:p>
        </p:txBody>
      </p:sp>
    </p:spTree>
    <p:extLst>
      <p:ext uri="{BB962C8B-B14F-4D97-AF65-F5344CB8AC3E}">
        <p14:creationId xmlns:p14="http://schemas.microsoft.com/office/powerpoint/2010/main" val="342662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/>
              <a:t>shEMO</a:t>
            </a:r>
            <a:r>
              <a:rPr lang="en-US" sz="4000" dirty="0"/>
              <a:t>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55093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9F7DC-753F-D168-1468-F082BEE23A5D}"/>
              </a:ext>
            </a:extLst>
          </p:cNvPr>
          <p:cNvSpPr txBox="1"/>
          <p:nvPr/>
        </p:nvSpPr>
        <p:spPr>
          <a:xfrm>
            <a:off x="136634" y="906585"/>
            <a:ext cx="10510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/>
              <a:t>The database includes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3000 semi-natural utterances</a:t>
            </a:r>
            <a:r>
              <a:rPr lang="en-US" dirty="0"/>
              <a:t>, equivalent to 3 h and 25 min of speech data extracted from online radio plays.</a:t>
            </a:r>
          </a:p>
          <a:p>
            <a:pPr algn="justLow"/>
            <a:r>
              <a:rPr lang="en-US" dirty="0"/>
              <a:t>The </a:t>
            </a:r>
            <a:r>
              <a:rPr lang="en-US" dirty="0" err="1"/>
              <a:t>ShEMO</a:t>
            </a:r>
            <a:r>
              <a:rPr lang="en-US" dirty="0"/>
              <a:t> covers speech samples of </a:t>
            </a:r>
            <a:r>
              <a:rPr lang="en-US" b="1" dirty="0">
                <a:solidFill>
                  <a:schemeClr val="bg1"/>
                </a:solidFill>
                <a:highlight>
                  <a:srgbClr val="6667AB"/>
                </a:highlight>
              </a:rPr>
              <a:t>87 native-Persian speakers for five basic emotions including anger, fear, happiness, sadness, and surprise, as well as a neutral </a:t>
            </a:r>
            <a:r>
              <a:rPr lang="en-US" dirty="0"/>
              <a:t>state along with the orthographic and phonetic transcriptions (according to the International Phonetic Alphabet).</a:t>
            </a:r>
          </a:p>
          <a:p>
            <a:pPr algn="justLow"/>
            <a:endParaRPr lang="en-US" dirty="0"/>
          </a:p>
          <a:p>
            <a:pPr algn="justLow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79FC82-8107-59C8-D463-7927AF39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7" y="4246377"/>
            <a:ext cx="3539589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3475BC-063A-A425-A085-86FCB6F5CDB1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8592A80-2697-6880-DB29-4FF267D0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B9635AE-DB55-A1F7-80BB-79CEEBB13580}"/>
              </a:ext>
            </a:extLst>
          </p:cNvPr>
          <p:cNvSpPr/>
          <p:nvPr/>
        </p:nvSpPr>
        <p:spPr>
          <a:xfrm>
            <a:off x="10962290" y="1281285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C71281-0A3B-A814-79E7-03AF27BE8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538D41-E328-5A49-5A8C-6529CDF25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A8F8CEF-8677-4686-CEC0-25B0DBF1D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AF71F-E871-C476-184A-6F2908709233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5 - 17</a:t>
            </a:r>
          </a:p>
        </p:txBody>
      </p:sp>
    </p:spTree>
    <p:extLst>
      <p:ext uri="{BB962C8B-B14F-4D97-AF65-F5344CB8AC3E}">
        <p14:creationId xmlns:p14="http://schemas.microsoft.com/office/powerpoint/2010/main" val="44990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RAVDESS / MLP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264692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28" y="819807"/>
            <a:ext cx="35052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478229-233A-3922-851C-452F8C82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03" y="3177817"/>
            <a:ext cx="4175505" cy="3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5FB97-3892-237A-209A-DE47F3FDA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86" y="964065"/>
            <a:ext cx="3871295" cy="2240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766C8-7CBA-4A5C-BB29-088A375F7E6E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6 - 17</a:t>
            </a:r>
          </a:p>
        </p:txBody>
      </p:sp>
    </p:spTree>
    <p:extLst>
      <p:ext uri="{BB962C8B-B14F-4D97-AF65-F5344CB8AC3E}">
        <p14:creationId xmlns:p14="http://schemas.microsoft.com/office/powerpoint/2010/main" val="51718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SAVEE / MLP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264692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179028" y="848382"/>
            <a:ext cx="35052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478229-233A-3922-851C-452F8C82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397603" y="3221557"/>
            <a:ext cx="4175505" cy="32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E44367-9A3B-1294-D956-794F900EE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86" y="951238"/>
            <a:ext cx="3825572" cy="2118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E2F73-D4E6-DB88-8B27-9519DAB0CE05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7 - 17</a:t>
            </a:r>
          </a:p>
        </p:txBody>
      </p:sp>
    </p:spTree>
    <p:extLst>
      <p:ext uri="{BB962C8B-B14F-4D97-AF65-F5344CB8AC3E}">
        <p14:creationId xmlns:p14="http://schemas.microsoft.com/office/powerpoint/2010/main" val="235276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D70DC-6798-2462-64F2-26EF50FDAA98}"/>
              </a:ext>
            </a:extLst>
          </p:cNvPr>
          <p:cNvSpPr/>
          <p:nvPr/>
        </p:nvSpPr>
        <p:spPr>
          <a:xfrm>
            <a:off x="0" y="0"/>
            <a:ext cx="12192000" cy="726831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TESS / MLP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88DC19-442B-4292-11FA-37933DBBF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3" b="11292"/>
          <a:stretch/>
        </p:blipFill>
        <p:spPr>
          <a:xfrm>
            <a:off x="9601200" y="139993"/>
            <a:ext cx="2590800" cy="44684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B6A408-7591-0217-F9A3-CB8D65E44589}"/>
              </a:ext>
            </a:extLst>
          </p:cNvPr>
          <p:cNvSpPr/>
          <p:nvPr/>
        </p:nvSpPr>
        <p:spPr>
          <a:xfrm>
            <a:off x="136634" y="819807"/>
            <a:ext cx="10686625" cy="5898200"/>
          </a:xfrm>
          <a:prstGeom prst="roundRect">
            <a:avLst>
              <a:gd name="adj" fmla="val 2768"/>
            </a:avLst>
          </a:prstGeom>
          <a:solidFill>
            <a:schemeClr val="bg1">
              <a:lumMod val="9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DD3D2-55A5-BEA6-5DB6-26D71A71EF70}"/>
              </a:ext>
            </a:extLst>
          </p:cNvPr>
          <p:cNvSpPr/>
          <p:nvPr/>
        </p:nvSpPr>
        <p:spPr>
          <a:xfrm>
            <a:off x="10962290" y="819807"/>
            <a:ext cx="1103586" cy="5898200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1C01C-4A05-D97B-A600-796074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322" y="5381985"/>
            <a:ext cx="825523" cy="8262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E3A45F-8535-B7C9-1284-68EF4876D26F}"/>
              </a:ext>
            </a:extLst>
          </p:cNvPr>
          <p:cNvSpPr/>
          <p:nvPr/>
        </p:nvSpPr>
        <p:spPr>
          <a:xfrm>
            <a:off x="10962290" y="2646928"/>
            <a:ext cx="1103586" cy="843571"/>
          </a:xfrm>
          <a:prstGeom prst="rect">
            <a:avLst/>
          </a:prstGeom>
          <a:solidFill>
            <a:srgbClr val="29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A8B2-33DC-09C1-F854-394A349C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853" y="1321841"/>
            <a:ext cx="762461" cy="762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3F832-829D-30D0-2A93-4E7570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589" y="4053127"/>
            <a:ext cx="850256" cy="850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B8578-2073-07BD-CB48-55E599FD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272" y="2562904"/>
            <a:ext cx="1011621" cy="1011621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418BE14-441D-64B6-8BEB-1E60C231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382443" y="819807"/>
            <a:ext cx="3291582" cy="30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478229-233A-3922-851C-452F8C82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2848709" y="2885628"/>
            <a:ext cx="4696984" cy="377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5FB97-3892-237A-209A-DE47F3FDA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96686" y="984738"/>
            <a:ext cx="3871295" cy="2062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41068-4712-B598-7055-E45175D0EDCC}"/>
              </a:ext>
            </a:extLst>
          </p:cNvPr>
          <p:cNvSpPr txBox="1"/>
          <p:nvPr/>
        </p:nvSpPr>
        <p:spPr>
          <a:xfrm>
            <a:off x="9963807" y="63632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8 - 17</a:t>
            </a:r>
          </a:p>
        </p:txBody>
      </p:sp>
    </p:spTree>
    <p:extLst>
      <p:ext uri="{BB962C8B-B14F-4D97-AF65-F5344CB8AC3E}">
        <p14:creationId xmlns:p14="http://schemas.microsoft.com/office/powerpoint/2010/main" val="95484537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{44A744DF-6DC2-4C47-920C-312C3DDA3103}tf78479028_win32</Template>
  <TotalTime>190</TotalTime>
  <Words>620</Words>
  <Application>Microsoft Office PowerPoint</Application>
  <PresentationFormat>Widescreen</PresentationFormat>
  <Paragraphs>88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Inter</vt:lpstr>
      <vt:lpstr>Segoe UI</vt:lpstr>
      <vt:lpstr>Segoe UI Light</vt:lpstr>
      <vt:lpstr>Balancing Act</vt:lpstr>
      <vt:lpstr>Wellspring</vt:lpstr>
      <vt:lpstr>Star of the show</vt:lpstr>
      <vt:lpstr>Amusements</vt:lpstr>
      <vt:lpstr>report speech emotion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speech emotion recognition</dc:title>
  <dc:creator>Ali Qambari</dc:creator>
  <cp:lastModifiedBy>Ali Qambari</cp:lastModifiedBy>
  <cp:revision>44</cp:revision>
  <dcterms:created xsi:type="dcterms:W3CDTF">2022-06-10T18:41:25Z</dcterms:created>
  <dcterms:modified xsi:type="dcterms:W3CDTF">2022-06-12T12:25:29Z</dcterms:modified>
</cp:coreProperties>
</file>